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257" r:id="rId3"/>
    <p:sldId id="269" r:id="rId4"/>
    <p:sldId id="259" r:id="rId5"/>
    <p:sldId id="260" r:id="rId6"/>
    <p:sldId id="264" r:id="rId7"/>
    <p:sldId id="265" r:id="rId8"/>
    <p:sldId id="266" r:id="rId9"/>
    <p:sldId id="263" r:id="rId10"/>
    <p:sldId id="262" r:id="rId11"/>
    <p:sldId id="267" r:id="rId12"/>
    <p:sldId id="268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0A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47" d="100"/>
          <a:sy n="147" d="100"/>
        </p:scale>
        <p:origin x="208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A2824A5-3C44-9C42-2078-6088B050811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A5415FE-92C1-AE7F-7060-CCC1177AF22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endParaRPr lang="en-US" alt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92D2C69B-9E8F-F805-6FAD-DA94064E7036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331FB076-680C-C702-E78C-063941BF738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C02B325C-C2F9-E0F3-A82C-2644115250B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 altLang="en-US"/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BBAB3367-02B9-C956-B1E6-910AB63863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FBE69D6D-2D61-40C8-BD88-A84B5DC8F25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10B2980-A1DC-76AD-DB6D-F50E4010C3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3820CF-F007-4948-AB99-BC84655D914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DDA0BD7A-8D80-C987-308B-E70177B47CF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DFD3975-7BE4-C94E-0744-34DF0F7464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FC1B5F7-AE05-B699-198A-D80EF930ED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8997AB-E642-47A1-815E-0067377DCE2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38D3751D-913E-A244-0488-4EFDB35D594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308707F0-8246-6F14-5B29-446B0710DF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21C24AD-9EA2-BFC1-1DDA-5F2371BD87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7A7B32-6307-47CC-B322-A2222C0CC034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37BFEC98-F1E5-B0F6-FBF1-0B9B3AB6394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F987752E-F131-74F3-5CBF-60FDF121AB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4213049-E991-D0BA-FDB0-A72FF209E8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340820-F294-4318-83F7-AE359EBA7E8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75A17E27-CB97-058F-CAC8-A7F7D3507DE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65D7BEC-2FF9-98A8-D362-32311395B5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1A953D7-D868-FCAB-3A17-52D0867FC3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28DA59-41E6-4D7F-A99F-40C94971F6FA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19A3EE93-533E-370F-5C1A-014D6CB5E88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F4E90947-669F-B79A-6696-F5ABA8ED8D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A53712D-513E-BE90-7E35-2D58AFE71C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8DEFDB-0EE8-4CC8-8D89-54E581616F0F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3890CB0B-B2A7-B76B-CAB5-6D161D6F339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779795C8-F394-F022-92E8-6C296E4114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2F36E00-51F2-9B63-A0E1-F570555D2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77A8B2-964A-477A-93B0-C2D95BCF032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99407FF7-B0F3-E2A3-CC0F-362FC787CCC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E4C936A-F674-9740-B31C-861E4662A6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1182A8D-3978-62FE-8AFE-7253EA67D4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C1BF1A-26DA-40E2-9873-984799D7BAE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FBAFCBB4-2D35-CB7F-C364-AC426C3F370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EB050A3D-A359-B02F-34A8-0CE69D8E71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D87FB6D-EB34-F498-51A4-5F15FF6691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38BA7A-B39D-4B24-A4BD-1895EA7F304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7BA1C874-DFCE-EEF9-480D-B99CB0821E5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85008C0-D0B2-4C84-F33F-2CA4B1C231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BA7D5A4-49C5-0577-AD71-9957CEC3CE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FEE86E-5473-4C85-A8EF-B4E49D29005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CF3F5D2D-03AC-0D4A-B156-4DEDF7F1D4C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AB3EBEC0-6D1F-2E1F-A535-CD859455AF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230293B-951F-31BB-7F99-B2DE255238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157D35-1019-4BB8-ACF7-C4EA1BD8AB3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B3C272AD-CE0E-CBDA-367D-0631F52278B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A04C6B5-2040-B6D6-A5D7-1270391155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F334250-155E-ACBD-E482-DFA83D17EA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D85536-A322-41C1-B721-6398962BEF4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02C45157-11BE-95E2-9A99-DDA06A7A29D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CC3776D2-A37D-CFFA-67F2-555BF80A9D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2EDF664-D38D-B71F-51A6-14C8FC7F39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EC512E-D3E3-41DC-B730-4F7EA0FD5DC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B9BF1CD3-DD9D-7C5E-3EC7-816A806F765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2023CA32-207C-057C-2714-820A0A3D9A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1F0D6AA-BD9A-39C6-BA2B-E99D3C2FB6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650603-E415-4222-B618-9493544314F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3C9588A8-9989-8DE8-E604-EC6DDB97959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84EA2AF8-E13B-FF13-D0CB-89921D4948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6EEB090B-3B86-75D6-7D74-9D9EE97A04ED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en-US"/>
          </a:p>
        </p:txBody>
      </p:sp>
      <p:pic>
        <p:nvPicPr>
          <p:cNvPr id="30723" name="Picture 3">
            <a:extLst>
              <a:ext uri="{FF2B5EF4-FFF2-40B4-BE49-F238E27FC236}">
                <a16:creationId xmlns:a16="http://schemas.microsoft.com/office/drawing/2014/main" id="{607E8C53-00AE-ABE6-5FEE-1F7F49BA53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4" name="Rectangle 4">
            <a:extLst>
              <a:ext uri="{FF2B5EF4-FFF2-40B4-BE49-F238E27FC236}">
                <a16:creationId xmlns:a16="http://schemas.microsoft.com/office/drawing/2014/main" id="{5F895450-A436-8FE3-5F37-94199A23EC75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en-US"/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8E0F8457-DE52-A6BB-880E-E3824577444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DE87FC2E-3A83-5207-65E6-F267FF1DC35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C9948B0D-3968-92C8-FA29-57888475451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28" name="Rectangle 8">
            <a:extLst>
              <a:ext uri="{FF2B5EF4-FFF2-40B4-BE49-F238E27FC236}">
                <a16:creationId xmlns:a16="http://schemas.microsoft.com/office/drawing/2014/main" id="{9C343F7B-CDB5-B406-02B8-6C234C3BE23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29" name="Rectangle 9">
            <a:extLst>
              <a:ext uri="{FF2B5EF4-FFF2-40B4-BE49-F238E27FC236}">
                <a16:creationId xmlns:a16="http://schemas.microsoft.com/office/drawing/2014/main" id="{3C52115F-81B7-E1FE-EE6C-C493141B2FE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183EC309-23B0-4DB2-AD43-57A6EF816ED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E9AF4-A25E-0133-7F2C-87AAB2177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7A1F84-434A-FEBC-384E-DCDC56CA02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C15D-E416-3E94-0BA1-A85B8917C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13C93-94B0-1417-7C31-3C6456520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57EF1-61F5-84DE-68D4-FEA4CF607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B049E-2F65-43C4-B513-DC52C9D2FA8D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046838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DDF328-F5BE-DEE0-145F-A2C799F826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2211CB-BAAF-9C90-DA99-2EC8F02E36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2E6F3-F9B9-61A2-5D5F-378CCF2A4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DEBFE-9114-FD1A-9E2E-458B016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88B6B-3B58-40D8-4089-08B0600E4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74C3A6-B473-4B19-8D84-94C134024A98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710156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B1C08-A57C-D7D6-1465-BF28477F4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49756AC9-2E5D-8564-D511-5228A2E0C23E}"/>
              </a:ext>
            </a:extLst>
          </p:cNvPr>
          <p:cNvSpPr>
            <a:spLocks noGrp="1"/>
          </p:cNvSpPr>
          <p:nvPr>
            <p:ph type="chart" idx="1"/>
          </p:nvPr>
        </p:nvSpPr>
        <p:spPr>
          <a:xfrm>
            <a:off x="1066800" y="2101850"/>
            <a:ext cx="77724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4A702-BAD8-2AFA-B205-B6BC692D5E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FFDC7-2DDC-10EF-C3E7-FB060CEB1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F7C13-BA8B-4FCB-B630-70A5B8DA7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</p:spPr>
        <p:txBody>
          <a:bodyPr/>
          <a:lstStyle>
            <a:lvl1pPr>
              <a:defRPr/>
            </a:lvl1pPr>
          </a:lstStyle>
          <a:p>
            <a:fld id="{514FA669-9CB6-41E3-8063-829680EB57D7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830689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FE425-579B-2AD3-192B-AEE0B4D66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BB8044-D224-A086-29A1-396EC9D44159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1146ADC6-A08A-0D77-08C3-FA3D6B238A7C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DB1A23-B0F7-A3C6-A0E9-1154BC6422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7373E0-54E0-8D47-2E37-D6F43BD62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CE056A-8E9C-0039-C248-E757F7D90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</p:spPr>
        <p:txBody>
          <a:bodyPr/>
          <a:lstStyle>
            <a:lvl1pPr>
              <a:defRPr/>
            </a:lvl1pPr>
          </a:lstStyle>
          <a:p>
            <a:fld id="{66C9ADB8-EA83-4ADD-92EF-D6B719CE63C5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499380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6D74C-7FF4-4B4C-3D35-47391C35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8B1D287E-2E98-B973-342F-76E3ECC37275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A55575-2D37-3641-91F6-195B237B9D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40A82-CEB3-1C69-D5A5-61C4AFFAC0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06DA89-71CF-325F-0092-84F3D40AB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C6EDD5-D167-A5B9-0FA7-E9A1DD617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</p:spPr>
        <p:txBody>
          <a:bodyPr/>
          <a:lstStyle>
            <a:lvl1pPr>
              <a:defRPr/>
            </a:lvl1pPr>
          </a:lstStyle>
          <a:p>
            <a:fld id="{CB704205-29D4-488D-8DA5-5543F33928BA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12480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33793-69E4-2992-B838-2D7FA529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E3BD4-CBAE-C752-790B-05AFC8EA9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C53EA-078C-05C4-7856-3ACAAFA77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AAEFA-72CD-6E88-B7B4-3CD822ABA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F89CD7-1F34-FBF8-14FC-2C6FD02CC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4F1D33-4CB1-4BF6-A116-E87712CFEE2C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177978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F4560-6AD6-F9B8-29C5-FE87D4EAC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E2EECD-8202-3729-5CA1-E60D4FD6CA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F22F1-25FD-DA8E-CBBA-AD4E53018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7151E-0C56-858B-C723-A0ED2243C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97765-8C81-7084-6E2D-ECEC64523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7ECF1-C7DD-4EE4-824A-2ED660C23DFF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403208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4AC4E-A447-E178-E32D-8B3917A4C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4DDFC-F08C-006C-D470-D22B19FA6C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463FCE-4937-6D76-28D6-C86771CA9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4D1F82-CAAC-644A-9C2B-B5D46F2F8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5BDD8F-4F02-FEE7-7207-1C51EA635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6EB970-EE05-D8D2-B85E-0BAFF7F1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CB853-A508-4E9E-BA03-D2344DC869B0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084219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3D64B-5320-04A4-804D-929E7ACAD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7DDF2B-BD42-BA0F-05E1-2D23F87E3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FC2F54-3512-406B-E12C-EFA1E1DF48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0BD592-2272-30F5-F0CC-72ADBFDF80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C4F1CF-283E-AFEB-EFFA-B8D899D12D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48E6ED-29ED-FBCC-035D-0BD007D44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BD4365-1426-A5FE-E3C3-B832583BC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145B47-7319-A53E-9E30-CFA0F144B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D06E7-8302-4A5A-AAE3-E993D2582838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43590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A9BB4-9B61-4A1D-6300-BCF22F684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59CD4A-16F4-525B-4B5E-2AD17DAF6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B7D622-0591-0C00-6962-BAFF37BE9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0A6AB8-ACF9-ACC5-B0A7-9F9B1568D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0C3C1-3857-4D99-BDB2-4C70F01103C7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473267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8F88A4-AB6D-6F29-C6C7-6EDB0F6F1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3BD3DD-FD7E-D63D-B77D-11DF9118C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992667-5FF4-2A2D-FCB6-53F2E1F27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D1C71-A8A6-4E34-A7A6-DC930CF910CA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93949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8D58F-12D1-A26A-3353-8009745E4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5718C-82EC-0B72-BDBB-A9A056385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D4254D-F4AF-0AB0-853B-7835003C1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771D68-BCD8-BF07-E710-7A3066E87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1D88E0-6244-6B35-8F97-C21DD2210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640170-6ECD-1BFE-EF14-1853C14B5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4C4C1-4D4A-430F-8BAF-CA50E7B10DAE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28332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E45F6-D6D1-9AD9-09EB-AF2CABF0B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BC51C3-F487-0F1E-D2A5-1E5259709C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45955A-DE48-2355-CBB2-D427A6F99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D36161-8547-EBCF-7B58-0AB64D966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D2A08C-595A-6710-66CC-C89E2E4B9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FAB38-42D0-3AE5-72EA-421614C76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809AC-5266-47FD-A160-CC10EA5D5C29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161410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04E622DF-4F2D-4B0D-E835-6C1DF8E296D0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en-US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B1770C3-F95F-95EE-4A53-81445A4D82E2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en-US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48E6A16D-C913-35B1-AA1C-D2D0D266C9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6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en-US"/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5537EE62-E554-30B6-EAB1-8B68EFA83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6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en-US"/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8AD2C305-4DF1-98B8-5BED-218411CE20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B966F8FB-377F-F35E-F4A1-F56E8B354D1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9704" name="Rectangle 8">
            <a:extLst>
              <a:ext uri="{FF2B5EF4-FFF2-40B4-BE49-F238E27FC236}">
                <a16:creationId xmlns:a16="http://schemas.microsoft.com/office/drawing/2014/main" id="{ECCE8112-B7D1-F18B-B6C9-C0C5C16CF2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pic>
        <p:nvPicPr>
          <p:cNvPr id="29705" name="Picture 9">
            <a:extLst>
              <a:ext uri="{FF2B5EF4-FFF2-40B4-BE49-F238E27FC236}">
                <a16:creationId xmlns:a16="http://schemas.microsoft.com/office/drawing/2014/main" id="{56389CB2-348D-DBAF-88B8-9DC3223333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6" name="Rectangle 10">
            <a:extLst>
              <a:ext uri="{FF2B5EF4-FFF2-40B4-BE49-F238E27FC236}">
                <a16:creationId xmlns:a16="http://schemas.microsoft.com/office/drawing/2014/main" id="{44E02387-65C0-9087-3662-A05AA433A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en-US"/>
          </a:p>
        </p:txBody>
      </p:sp>
      <p:sp>
        <p:nvSpPr>
          <p:cNvPr id="29707" name="Rectangle 11">
            <a:extLst>
              <a:ext uri="{FF2B5EF4-FFF2-40B4-BE49-F238E27FC236}">
                <a16:creationId xmlns:a16="http://schemas.microsoft.com/office/drawing/2014/main" id="{12B475F5-E71E-AC06-3D4C-402715A9FF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>
                <a:solidFill>
                  <a:schemeClr val="tx2"/>
                </a:solidFill>
              </a:defRPr>
            </a:lvl1pPr>
          </a:lstStyle>
          <a:p>
            <a:fld id="{6A684DCC-3A05-41A5-BFCE-8F493AB857E7}" type="slidenum">
              <a:rPr lang="en-US" altLang="en-US"/>
              <a:pPr/>
              <a:t>‹#›</a:t>
            </a:fld>
            <a:endParaRPr lang="en-US" altLang="en-US" sz="1400"/>
          </a:p>
        </p:txBody>
      </p:sp>
      <p:sp>
        <p:nvSpPr>
          <p:cNvPr id="29708" name="Rectangle 12">
            <a:extLst>
              <a:ext uri="{FF2B5EF4-FFF2-40B4-BE49-F238E27FC236}">
                <a16:creationId xmlns:a16="http://schemas.microsoft.com/office/drawing/2014/main" id="{6B81CED9-0C4F-F9B9-285D-509505936B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0013" indent="-228600" algn="l" rtl="0" fontAlgn="base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E10707B-1B5E-1D40-8BB1-1D01EF9148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French Revolution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BC3BADF-6271-B0C5-86C3-7763592345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altLang="en-US"/>
              <a:t>1789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F8F74041-52AD-95F8-C571-32FC304CA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895600"/>
            <a:ext cx="2514600" cy="300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9C857EC-7B01-B1FE-DF72-279FE06D3C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Events continued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8EA10E2-2E2F-729C-7494-EE1D314ED10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101850"/>
            <a:ext cx="3276600" cy="4114800"/>
          </a:xfrm>
        </p:spPr>
        <p:txBody>
          <a:bodyPr/>
          <a:lstStyle/>
          <a:p>
            <a:r>
              <a:rPr lang="en-US" altLang="en-US" sz="2800">
                <a:solidFill>
                  <a:srgbClr val="0B0A09"/>
                </a:solidFill>
              </a:rPr>
              <a:t>French created their own </a:t>
            </a:r>
            <a:r>
              <a:rPr lang="en-US" altLang="en-US" sz="2800" i="1">
                <a:solidFill>
                  <a:srgbClr val="0B0A09"/>
                </a:solidFill>
              </a:rPr>
              <a:t>Declaration of the Rights of Man and Citizen </a:t>
            </a:r>
            <a:r>
              <a:rPr lang="en-US" altLang="en-US" sz="2800">
                <a:solidFill>
                  <a:srgbClr val="0B0A09"/>
                </a:solidFill>
              </a:rPr>
              <a:t>modeled after TJ’s </a:t>
            </a:r>
            <a:r>
              <a:rPr lang="en-US" altLang="en-US" sz="2800" i="1">
                <a:solidFill>
                  <a:srgbClr val="0B0A09"/>
                </a:solidFill>
              </a:rPr>
              <a:t>Declaration of Independence</a:t>
            </a:r>
          </a:p>
        </p:txBody>
      </p:sp>
      <p:pic>
        <p:nvPicPr>
          <p:cNvPr id="9222" name="Picture 6">
            <a:extLst>
              <a:ext uri="{FF2B5EF4-FFF2-40B4-BE49-F238E27FC236}">
                <a16:creationId xmlns:a16="http://schemas.microsoft.com/office/drawing/2014/main" id="{7928F455-F7F5-535F-2B18-F1BFFE95BAB7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29000" y="2216150"/>
            <a:ext cx="5715000" cy="3562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475C66C-9DF7-7AAC-8F7C-A27A6A5E37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990600"/>
          </a:xfrm>
        </p:spPr>
        <p:txBody>
          <a:bodyPr/>
          <a:lstStyle/>
          <a:p>
            <a:r>
              <a:rPr lang="en-US" altLang="en-US"/>
              <a:t>Effects of the French Revolution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9113850-5D60-48DB-AA86-E60CAB2EE0C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101850"/>
            <a:ext cx="4038600" cy="4114800"/>
          </a:xfrm>
        </p:spPr>
        <p:txBody>
          <a:bodyPr/>
          <a:lstStyle/>
          <a:p>
            <a:r>
              <a:rPr lang="en-US" altLang="en-US" sz="2800">
                <a:solidFill>
                  <a:srgbClr val="0B0A09"/>
                </a:solidFill>
              </a:rPr>
              <a:t>Both the King and Queen were beheaded</a:t>
            </a:r>
          </a:p>
          <a:p>
            <a:r>
              <a:rPr lang="en-US" altLang="en-US" sz="2800">
                <a:solidFill>
                  <a:srgbClr val="0B0A09"/>
                </a:solidFill>
              </a:rPr>
              <a:t>French monarchy no more</a:t>
            </a:r>
          </a:p>
          <a:p>
            <a:r>
              <a:rPr lang="en-US" altLang="en-US" sz="2800">
                <a:solidFill>
                  <a:srgbClr val="0B0A09"/>
                </a:solidFill>
              </a:rPr>
              <a:t>In addition to the Royal family, 17,000 people were executed with the guillotine.</a:t>
            </a:r>
          </a:p>
          <a:p>
            <a:endParaRPr lang="en-US" altLang="en-US" sz="2800">
              <a:solidFill>
                <a:srgbClr val="0B0A09"/>
              </a:solidFill>
            </a:endParaRPr>
          </a:p>
        </p:txBody>
      </p:sp>
      <p:pic>
        <p:nvPicPr>
          <p:cNvPr id="15366" name="Picture 6">
            <a:extLst>
              <a:ext uri="{FF2B5EF4-FFF2-40B4-BE49-F238E27FC236}">
                <a16:creationId xmlns:a16="http://schemas.microsoft.com/office/drawing/2014/main" id="{A8586696-3B59-DFDE-5B1A-047D2A639064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91000" y="914400"/>
            <a:ext cx="4286250" cy="5715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EA45DC1-2670-7E8C-6853-2916D9DD27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685800"/>
          </a:xfrm>
        </p:spPr>
        <p:txBody>
          <a:bodyPr/>
          <a:lstStyle/>
          <a:p>
            <a:r>
              <a:rPr lang="en-US" altLang="en-US" sz="4000"/>
              <a:t>Effects continued. . .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E7C09E0F-D21F-B880-D39E-4E43C320F27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715000" y="1295400"/>
            <a:ext cx="3124200" cy="4921250"/>
          </a:xfrm>
        </p:spPr>
        <p:txBody>
          <a:bodyPr/>
          <a:lstStyle/>
          <a:p>
            <a:r>
              <a:rPr lang="en-US" altLang="en-US">
                <a:solidFill>
                  <a:srgbClr val="0B0A09"/>
                </a:solidFill>
              </a:rPr>
              <a:t>Napoleon Bonaparte was elected leader, then appoints himself emperor of France.</a:t>
            </a:r>
          </a:p>
          <a:p>
            <a:r>
              <a:rPr lang="en-US" altLang="en-US">
                <a:solidFill>
                  <a:srgbClr val="0B0A09"/>
                </a:solidFill>
              </a:rPr>
              <a:t>Sold Louisiana to TJ</a:t>
            </a:r>
          </a:p>
        </p:txBody>
      </p:sp>
      <p:pic>
        <p:nvPicPr>
          <p:cNvPr id="16390" name="Picture 6">
            <a:extLst>
              <a:ext uri="{FF2B5EF4-FFF2-40B4-BE49-F238E27FC236}">
                <a16:creationId xmlns:a16="http://schemas.microsoft.com/office/drawing/2014/main" id="{181E8D95-726C-4C7B-4796-3715E344DB88}"/>
              </a:ext>
            </a:extLst>
          </p:cNvPr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9425" y="1066800"/>
            <a:ext cx="5159375" cy="5486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70B9C9B1-221F-C490-C20A-0D43E00684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9E0F566C-ED7F-06E9-5B9B-A682093E8F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>
            <a:extLst>
              <a:ext uri="{FF2B5EF4-FFF2-40B4-BE49-F238E27FC236}">
                <a16:creationId xmlns:a16="http://schemas.microsoft.com/office/drawing/2014/main" id="{31D0490C-097E-E128-E01D-B75C2108B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kumimoji="0"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kumimoji="0"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0"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0"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0"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0"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0"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kumimoji="0"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kumimoji="0"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4E34CC1-7FFA-2574-1B9B-1833D908ED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Causes of French Revolution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6EF2EDE-F183-120D-0DD8-309AF4572B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000">
                <a:solidFill>
                  <a:srgbClr val="0B0A09"/>
                </a:solidFill>
              </a:rPr>
              <a:t>Ideas of liberty and equality from the American Revolution (note: Constitution was signed 2 yrs before in 1787)</a:t>
            </a:r>
          </a:p>
          <a:p>
            <a:r>
              <a:rPr lang="en-US" altLang="en-US" sz="4000">
                <a:solidFill>
                  <a:srgbClr val="0B0A09"/>
                </a:solidFill>
              </a:rPr>
              <a:t>Enlightenment ideas of John Locke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B6B60012-8777-9DE2-F772-2CE44FFBAF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Causes of French Revolution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CF27115-BD18-6341-ECDE-348E8DCAD8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800">
                <a:solidFill>
                  <a:srgbClr val="0B0A09"/>
                </a:solidFill>
              </a:rPr>
              <a:t>Vast majority of people were broke and hungry.</a:t>
            </a:r>
          </a:p>
          <a:p>
            <a:r>
              <a:rPr lang="en-US" altLang="en-US" sz="4800">
                <a:solidFill>
                  <a:srgbClr val="0B0A09"/>
                </a:solidFill>
              </a:rPr>
              <a:t>Vast majority were in the lowest estate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6AADD62-BBF7-ECA5-23C2-64ADD67520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Three Estates </a:t>
            </a:r>
          </a:p>
        </p:txBody>
      </p:sp>
      <p:graphicFrame>
        <p:nvGraphicFramePr>
          <p:cNvPr id="6147" name="Object 3">
            <a:extLst>
              <a:ext uri="{FF2B5EF4-FFF2-40B4-BE49-F238E27FC236}">
                <a16:creationId xmlns:a16="http://schemas.microsoft.com/office/drawing/2014/main" id="{8B9B6501-EBF1-4176-531F-9BA60A9ADB50}"/>
              </a:ext>
            </a:extLst>
          </p:cNvPr>
          <p:cNvGraphicFramePr>
            <a:graphicFrameLocks noChangeAspect="1"/>
          </p:cNvGraphicFramePr>
          <p:nvPr>
            <p:ph type="chart" idx="1"/>
          </p:nvPr>
        </p:nvGraphicFramePr>
        <p:xfrm>
          <a:off x="228600" y="2101850"/>
          <a:ext cx="86106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7772638" imgH="4115038" progId="MSGraph.Chart.8">
                  <p:embed followColorScheme="full"/>
                </p:oleObj>
              </mc:Choice>
              <mc:Fallback>
                <p:oleObj name="Chart" r:id="rId3" imgW="7772638" imgH="4115038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101850"/>
                        <a:ext cx="861060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FCB3250-7DBA-9924-C157-DAAF5B97FD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bourgeoisie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76EF8FF-463E-9C41-C571-05A758F3E27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2101850"/>
            <a:ext cx="4876800" cy="4114800"/>
          </a:xfrm>
        </p:spPr>
        <p:txBody>
          <a:bodyPr/>
          <a:lstStyle/>
          <a:p>
            <a:r>
              <a:rPr lang="en-US" altLang="en-US">
                <a:solidFill>
                  <a:srgbClr val="0B0A09"/>
                </a:solidFill>
              </a:rPr>
              <a:t>Part of the third estate, they were the “middle class” of France.</a:t>
            </a:r>
          </a:p>
          <a:p>
            <a:r>
              <a:rPr lang="en-US" altLang="en-US">
                <a:solidFill>
                  <a:srgbClr val="0B0A09"/>
                </a:solidFill>
              </a:rPr>
              <a:t>They were bankers, merchants, factory owners (educated people)</a:t>
            </a:r>
          </a:p>
          <a:p>
            <a:r>
              <a:rPr lang="en-US" altLang="en-US">
                <a:solidFill>
                  <a:srgbClr val="0B0A09"/>
                </a:solidFill>
              </a:rPr>
              <a:t>Led the revolution</a:t>
            </a:r>
          </a:p>
        </p:txBody>
      </p:sp>
      <p:pic>
        <p:nvPicPr>
          <p:cNvPr id="7173" name="Picture 5">
            <a:extLst>
              <a:ext uri="{FF2B5EF4-FFF2-40B4-BE49-F238E27FC236}">
                <a16:creationId xmlns:a16="http://schemas.microsoft.com/office/drawing/2014/main" id="{5E4C73D8-4450-496D-CA8F-64D63B6498CE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52975" y="1524000"/>
            <a:ext cx="3883025" cy="469265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1AEAD05-6B8B-A4EA-8E33-15BCC9D21E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772400" cy="533400"/>
          </a:xfrm>
        </p:spPr>
        <p:txBody>
          <a:bodyPr/>
          <a:lstStyle/>
          <a:p>
            <a:r>
              <a:rPr lang="en-US" altLang="en-US" sz="4000"/>
              <a:t>Revolution - beginnings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742D1E58-8016-8959-4003-E98EBD8E34F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371600"/>
            <a:ext cx="3810000" cy="4845050"/>
          </a:xfrm>
        </p:spPr>
        <p:txBody>
          <a:bodyPr/>
          <a:lstStyle/>
          <a:p>
            <a:r>
              <a:rPr lang="en-US" altLang="en-US" sz="3600">
                <a:solidFill>
                  <a:srgbClr val="0B0A09"/>
                </a:solidFill>
              </a:rPr>
              <a:t>Although people were starving and the country was broke, the royal family flaunted their wealth and uncaring.</a:t>
            </a:r>
          </a:p>
        </p:txBody>
      </p:sp>
      <p:pic>
        <p:nvPicPr>
          <p:cNvPr id="11270" name="Picture 6">
            <a:extLst>
              <a:ext uri="{FF2B5EF4-FFF2-40B4-BE49-F238E27FC236}">
                <a16:creationId xmlns:a16="http://schemas.microsoft.com/office/drawing/2014/main" id="{64ACBC83-8178-31F8-004D-4DA0BAC580DE}"/>
              </a:ext>
            </a:extLst>
          </p:cNvPr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1288" y="1219200"/>
            <a:ext cx="4456112" cy="5638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>
            <a:extLst>
              <a:ext uri="{FF2B5EF4-FFF2-40B4-BE49-F238E27FC236}">
                <a16:creationId xmlns:a16="http://schemas.microsoft.com/office/drawing/2014/main" id="{B67B3A6E-A1E7-66E0-A1AA-186F2DC91F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Bread riots</a:t>
            </a:r>
          </a:p>
        </p:txBody>
      </p:sp>
      <p:sp>
        <p:nvSpPr>
          <p:cNvPr id="12292" name="Rectangle 1028">
            <a:extLst>
              <a:ext uri="{FF2B5EF4-FFF2-40B4-BE49-F238E27FC236}">
                <a16:creationId xmlns:a16="http://schemas.microsoft.com/office/drawing/2014/main" id="{C9F117F7-11DA-C6ED-1352-DC9B5757223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800">
                <a:solidFill>
                  <a:srgbClr val="0B0A09"/>
                </a:solidFill>
              </a:rPr>
              <a:t>People were hungry; the country was broke.</a:t>
            </a:r>
          </a:p>
          <a:p>
            <a:r>
              <a:rPr lang="en-US" altLang="en-US" sz="2800">
                <a:solidFill>
                  <a:srgbClr val="0B0A09"/>
                </a:solidFill>
              </a:rPr>
              <a:t>This picture is from an all-woman bread riot.</a:t>
            </a:r>
          </a:p>
          <a:p>
            <a:r>
              <a:rPr lang="en-US" altLang="en-US" sz="2800">
                <a:solidFill>
                  <a:srgbClr val="0B0A09"/>
                </a:solidFill>
              </a:rPr>
              <a:t>Marie Antionette said “let them eat cake”</a:t>
            </a:r>
          </a:p>
          <a:p>
            <a:endParaRPr lang="en-US" altLang="en-US" sz="2800">
              <a:solidFill>
                <a:srgbClr val="0B0A09"/>
              </a:solidFill>
            </a:endParaRPr>
          </a:p>
        </p:txBody>
      </p:sp>
      <p:pic>
        <p:nvPicPr>
          <p:cNvPr id="12294" name="Picture 1030">
            <a:extLst>
              <a:ext uri="{FF2B5EF4-FFF2-40B4-BE49-F238E27FC236}">
                <a16:creationId xmlns:a16="http://schemas.microsoft.com/office/drawing/2014/main" id="{AC2F780D-6DA8-47FE-5E2D-49EB1D974A6F}"/>
              </a:ext>
            </a:extLst>
          </p:cNvPr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286000"/>
            <a:ext cx="5486400" cy="4222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DDBC232-351B-9AED-73F3-680EB19F39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King Louis XVI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6D2DEB9-6ABD-E249-AAE8-1E4115EE02A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2101850"/>
            <a:ext cx="4343400" cy="4114800"/>
          </a:xfrm>
        </p:spPr>
        <p:txBody>
          <a:bodyPr/>
          <a:lstStyle/>
          <a:p>
            <a:r>
              <a:rPr lang="en-US" altLang="en-US" sz="2800">
                <a:solidFill>
                  <a:srgbClr val="0B0A09"/>
                </a:solidFill>
              </a:rPr>
              <a:t>His grandfather Louis XIV was the ultimate “absolutist” king.</a:t>
            </a:r>
          </a:p>
          <a:p>
            <a:r>
              <a:rPr lang="en-US" altLang="en-US" sz="2800">
                <a:solidFill>
                  <a:srgbClr val="0B0A09"/>
                </a:solidFill>
              </a:rPr>
              <a:t>This king was weak</a:t>
            </a:r>
          </a:p>
          <a:p>
            <a:r>
              <a:rPr lang="en-US" altLang="en-US" sz="2800">
                <a:solidFill>
                  <a:srgbClr val="0B0A09"/>
                </a:solidFill>
              </a:rPr>
              <a:t>He had so little control, he called for the French congress to fix some problems</a:t>
            </a:r>
          </a:p>
        </p:txBody>
      </p:sp>
      <p:pic>
        <p:nvPicPr>
          <p:cNvPr id="13318" name="Picture 6">
            <a:extLst>
              <a:ext uri="{FF2B5EF4-FFF2-40B4-BE49-F238E27FC236}">
                <a16:creationId xmlns:a16="http://schemas.microsoft.com/office/drawing/2014/main" id="{20AE51B1-275E-F456-144A-189EB0D7BBCC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81575" y="1219200"/>
            <a:ext cx="4079875" cy="5638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02ACD1F-0334-9EFD-EF75-9C488E432E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Estates General meets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9B46DB2A-CC6B-3F78-9535-4B7C4557861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B0A09"/>
                </a:solidFill>
              </a:rPr>
              <a:t>The part of the French Congress representing the third estate left and declared themselves THE congress of France.</a:t>
            </a:r>
          </a:p>
        </p:txBody>
      </p:sp>
      <p:pic>
        <p:nvPicPr>
          <p:cNvPr id="10246" name="Picture 6">
            <a:extLst>
              <a:ext uri="{FF2B5EF4-FFF2-40B4-BE49-F238E27FC236}">
                <a16:creationId xmlns:a16="http://schemas.microsoft.com/office/drawing/2014/main" id="{3E2406EA-D0CF-D99D-ADB2-504685266167}"/>
              </a:ext>
            </a:extLst>
          </p:cNvPr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973388"/>
            <a:ext cx="5410200" cy="3365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ature">
  <a:themeElements>
    <a:clrScheme name="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lnDef>
  </a:objectDefaul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Designs\Nature.pot</Template>
  <TotalTime>267</TotalTime>
  <Words>335</Words>
  <Application>Microsoft Office PowerPoint</Application>
  <PresentationFormat>On-screen Show (4:3)</PresentationFormat>
  <Paragraphs>54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Times New Roman</vt:lpstr>
      <vt:lpstr>Wingdings</vt:lpstr>
      <vt:lpstr>Arial</vt:lpstr>
      <vt:lpstr>Nature</vt:lpstr>
      <vt:lpstr>Microsoft Graph 2000 Chart</vt:lpstr>
      <vt:lpstr>The French Revolution</vt:lpstr>
      <vt:lpstr>Causes of French Revolution</vt:lpstr>
      <vt:lpstr>Causes of French Revolution</vt:lpstr>
      <vt:lpstr>Three Estates </vt:lpstr>
      <vt:lpstr>bourgeoisie</vt:lpstr>
      <vt:lpstr>Revolution - beginnings</vt:lpstr>
      <vt:lpstr>Bread riots</vt:lpstr>
      <vt:lpstr>King Louis XVI</vt:lpstr>
      <vt:lpstr>Estates General meets</vt:lpstr>
      <vt:lpstr>Events continued</vt:lpstr>
      <vt:lpstr>Effects of the French Revolution</vt:lpstr>
      <vt:lpstr>Effects continued. . .</vt:lpstr>
      <vt:lpstr>PowerPoint Presentation</vt:lpstr>
      <vt:lpstr>PowerPoint Presentation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French Revolution</dc:title>
  <dc:creator>jcollins</dc:creator>
  <cp:lastModifiedBy>Nayan GRIFFITHS</cp:lastModifiedBy>
  <cp:revision>19</cp:revision>
  <dcterms:created xsi:type="dcterms:W3CDTF">2005-02-04T16:25:44Z</dcterms:created>
  <dcterms:modified xsi:type="dcterms:W3CDTF">2023-06-06T10:22:15Z</dcterms:modified>
</cp:coreProperties>
</file>